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9" r:id="rId3"/>
    <p:sldId id="263" r:id="rId4"/>
    <p:sldId id="283" r:id="rId5"/>
    <p:sldId id="261" r:id="rId6"/>
    <p:sldId id="284" r:id="rId7"/>
    <p:sldId id="285" r:id="rId8"/>
    <p:sldId id="275" r:id="rId9"/>
    <p:sldId id="276" r:id="rId10"/>
    <p:sldId id="277" r:id="rId11"/>
    <p:sldId id="278" r:id="rId12"/>
    <p:sldId id="279" r:id="rId13"/>
    <p:sldId id="262" r:id="rId14"/>
    <p:sldId id="281" r:id="rId15"/>
    <p:sldId id="280" r:id="rId16"/>
    <p:sldId id="282" r:id="rId17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799B"/>
    <a:srgbClr val="566C98"/>
    <a:srgbClr val="556A94"/>
    <a:srgbClr val="5C72A0"/>
    <a:srgbClr val="4E699B"/>
    <a:srgbClr val="3A5F98"/>
    <a:srgbClr val="3961A5"/>
    <a:srgbClr val="6D6D37"/>
    <a:srgbClr val="071A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55" d="100"/>
          <a:sy n="55" d="100"/>
        </p:scale>
        <p:origin x="4020" y="84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75E98-2629-48F5-8B17-EB334DAA1850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ACFA4-E727-4837-AAC2-30C93CE4E7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35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99BC-8AA2-4B0A-8271-C01AD90FF3A9}" type="datetime1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AD5E1-9734-4AD3-B36F-A36CAB7C23E1}" type="datetime1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93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8A35-089D-4CB2-96D2-D7AF9A8196D2}" type="datetime1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4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0D7B-A391-460D-8B9B-1FAE8679E18E}" type="datetime1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39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0071-FA51-468A-B6AD-F5BEE1FAC507}" type="datetime1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7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D0F6A-827C-4301-B63C-20B6A235C79A}" type="datetime1">
              <a:rPr lang="pt-BR" smtClean="0"/>
              <a:t>03/06/2024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52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FB798-30C0-4DA5-A04E-29BD3DA558CA}" type="datetime1">
              <a:rPr lang="pt-BR" smtClean="0"/>
              <a:t>03/06/2024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08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CD5A-99E9-4237-9589-762536184545}" type="datetime1">
              <a:rPr lang="pt-BR" smtClean="0"/>
              <a:t>03/06/2024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97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B50D-73B1-4B1B-97B1-33BF2980E21A}" type="datetime1">
              <a:rPr lang="pt-BR" smtClean="0"/>
              <a:t>03/06/2024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76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5601-B533-4E77-9BA2-C55D967A61E1}" type="datetime1">
              <a:rPr lang="pt-BR" smtClean="0"/>
              <a:t>03/06/2024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81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106C-E683-4CF7-A807-4879D8377A3C}" type="datetime1">
              <a:rPr lang="pt-BR" smtClean="0"/>
              <a:t>03/06/2024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24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1BE69-B97D-4B04-9669-C8D35E7972CA}" type="datetime1">
              <a:rPr lang="pt-BR" smtClean="0"/>
              <a:t>03/06/2024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Explorando o Novo Mundo da IA - Naldo Costa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D7D3B-4A96-4121-AF5D-5A6826DAA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30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NaldoCostaDev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0AED3A5-5724-9F9E-D392-5F44EDF27EB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71C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11B0C7-A1B0-E446-8AC9-6B955DBE7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701"/>
            <a:ext cx="9601200" cy="9601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48E612E-1078-654E-27B1-6598132C50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68" y="6196699"/>
            <a:ext cx="1984077" cy="20489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D64079C-62F8-4F00-51CF-8C18BAD2B44E}"/>
              </a:ext>
            </a:extLst>
          </p:cNvPr>
          <p:cNvSpPr txBox="1"/>
          <p:nvPr/>
        </p:nvSpPr>
        <p:spPr>
          <a:xfrm>
            <a:off x="0" y="241983"/>
            <a:ext cx="109857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600" b="1" i="0" dirty="0">
                <a:solidFill>
                  <a:srgbClr val="ECECEC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PIRATAS DO CÓDIGO</a:t>
            </a:r>
            <a:endParaRPr lang="pt-BR" sz="8600" b="1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1DBF99E-34A5-892D-8CC2-0731F2F1A2A8}"/>
              </a:ext>
            </a:extLst>
          </p:cNvPr>
          <p:cNvSpPr/>
          <p:nvPr/>
        </p:nvSpPr>
        <p:spPr>
          <a:xfrm>
            <a:off x="0" y="1755885"/>
            <a:ext cx="9601200" cy="7781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2E5D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rgbClr val="ECECEC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AVENTURAS NA INTELIGÊNCIA ARTIFICIAL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CB1441D-B746-CF96-6482-BB1ABCDD957F}"/>
              </a:ext>
            </a:extLst>
          </p:cNvPr>
          <p:cNvSpPr/>
          <p:nvPr/>
        </p:nvSpPr>
        <p:spPr>
          <a:xfrm>
            <a:off x="2820837" y="11233812"/>
            <a:ext cx="3925020" cy="65490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2E5D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i="0" dirty="0">
                <a:solidFill>
                  <a:srgbClr val="ECECEC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NALDO COSTA</a:t>
            </a:r>
            <a:endParaRPr lang="pt-BR" sz="4000" b="1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D14C89AE-386C-C9E8-E033-31B1E657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4D35A023-EB89-E673-232B-6AB11AA5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111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82" y="8328600"/>
            <a:ext cx="4474436" cy="3033959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10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40A91E4-6EDA-516A-3B9F-32B8F7545CB8}"/>
              </a:ext>
            </a:extLst>
          </p:cNvPr>
          <p:cNvSpPr txBox="1"/>
          <p:nvPr/>
        </p:nvSpPr>
        <p:spPr>
          <a:xfrm>
            <a:off x="1033013" y="1173063"/>
            <a:ext cx="79081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A Ilha dos Algoritmos: Aprendizado Não Supervisionado</a:t>
            </a:r>
          </a:p>
          <a:p>
            <a:pPr algn="l"/>
            <a:r>
              <a:rPr lang="pt-BR" sz="2400" dirty="0"/>
              <a:t>	A tripulação chega a uma ilha misteriosa, onde tudo parece aleatório. </a:t>
            </a:r>
            <a:r>
              <a:rPr lang="pt-BR" sz="2400" dirty="0" err="1"/>
              <a:t>Chopper</a:t>
            </a:r>
            <a:r>
              <a:rPr lang="pt-BR" sz="2400" dirty="0"/>
              <a:t>, o médico, percebe que a ilha representa </a:t>
            </a:r>
            <a:r>
              <a:rPr lang="pt-BR" sz="2400" b="1" dirty="0"/>
              <a:t>aprendizado não supervisionado</a:t>
            </a:r>
            <a:r>
              <a:rPr lang="pt-BR" sz="2400" dirty="0"/>
              <a:t>, onde o algoritmo descobre padrões sem rótulos.</a:t>
            </a:r>
          </a:p>
          <a:p>
            <a:pPr algn="just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5D2DF1-D5FF-3134-D121-E2D1119FE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4" y="4270446"/>
            <a:ext cx="8568187" cy="32557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A77C2AF-851B-B2E2-3D26-62CAE01BDABF}"/>
              </a:ext>
            </a:extLst>
          </p:cNvPr>
          <p:cNvSpPr txBox="1"/>
          <p:nvPr/>
        </p:nvSpPr>
        <p:spPr>
          <a:xfrm>
            <a:off x="946748" y="7661799"/>
            <a:ext cx="8117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	Assim como </a:t>
            </a:r>
            <a:r>
              <a:rPr lang="pt-BR" sz="2400" dirty="0" err="1"/>
              <a:t>Chopper</a:t>
            </a:r>
            <a:r>
              <a:rPr lang="pt-BR" sz="2400" dirty="0"/>
              <a:t> encontra grupos de ervas medicinais, o algoritmo agrupa dados semelhantes.</a:t>
            </a:r>
          </a:p>
        </p:txBody>
      </p:sp>
    </p:spTree>
    <p:extLst>
      <p:ext uri="{BB962C8B-B14F-4D97-AF65-F5344CB8AC3E}">
        <p14:creationId xmlns:p14="http://schemas.microsoft.com/office/powerpoint/2010/main" val="353494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82" y="8328600"/>
            <a:ext cx="4474436" cy="3033959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11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500701-6796-79D0-2523-112FF9E4705B}"/>
              </a:ext>
            </a:extLst>
          </p:cNvPr>
          <p:cNvSpPr txBox="1"/>
          <p:nvPr/>
        </p:nvSpPr>
        <p:spPr>
          <a:xfrm>
            <a:off x="1033013" y="1173063"/>
            <a:ext cx="790810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A Batalha do Reforço: Aprendizado por Reforço</a:t>
            </a:r>
          </a:p>
          <a:p>
            <a:pPr algn="just"/>
            <a:r>
              <a:rPr lang="pt-BR" sz="2400" dirty="0"/>
              <a:t>	</a:t>
            </a:r>
            <a:r>
              <a:rPr lang="pt-BR" sz="2400" dirty="0" err="1"/>
              <a:t>Sanji</a:t>
            </a:r>
            <a:r>
              <a:rPr lang="pt-BR" sz="2400" dirty="0"/>
              <a:t>, o cozinheiro, enfrenta um desafio culinário onde cada escolha influencia o resultado. Isso é aprendizado por reforço.</a:t>
            </a:r>
          </a:p>
          <a:p>
            <a:pPr algn="just"/>
            <a:r>
              <a:rPr lang="pt-BR" sz="2400" dirty="0"/>
              <a:t>O algoritmo aprende por tentativa e erro, recebendo recompensas ou penalidades. </a:t>
            </a:r>
            <a:r>
              <a:rPr lang="pt-BR" sz="2400" dirty="0" err="1"/>
              <a:t>Sanji</a:t>
            </a:r>
            <a:r>
              <a:rPr lang="pt-BR" sz="2400" dirty="0"/>
              <a:t> ajusta sua receita até alcançar a perfeição.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5D40C4-42BC-624A-B07D-329FF1B16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48" y="4606761"/>
            <a:ext cx="7756200" cy="37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86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82" y="8328600"/>
            <a:ext cx="4474436" cy="3033959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12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0EA7F1-D9DC-C30E-CDEB-45608FF1DBE6}"/>
              </a:ext>
            </a:extLst>
          </p:cNvPr>
          <p:cNvSpPr txBox="1"/>
          <p:nvPr/>
        </p:nvSpPr>
        <p:spPr>
          <a:xfrm>
            <a:off x="1033013" y="1173063"/>
            <a:ext cx="717933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Tesouros Ocultos: Redes Neurais</a:t>
            </a:r>
          </a:p>
          <a:p>
            <a:pPr algn="just"/>
            <a:r>
              <a:rPr lang="pt-BR" sz="2400" dirty="0"/>
              <a:t>	</a:t>
            </a:r>
            <a:r>
              <a:rPr lang="pt-BR" sz="2400" dirty="0" err="1"/>
              <a:t>Franky</a:t>
            </a:r>
            <a:r>
              <a:rPr lang="pt-BR" sz="2400" dirty="0"/>
              <a:t>, o engenheiro, revela a tecnologia secreta dos redes neurais, inspiradas no cérebro humano. Elas ajudam a resolver problemas complexos, como </a:t>
            </a:r>
            <a:r>
              <a:rPr lang="pt-BR" sz="2400" dirty="0" err="1"/>
              <a:t>Zoro</a:t>
            </a:r>
            <a:r>
              <a:rPr lang="pt-BR" sz="2400" dirty="0"/>
              <a:t> enfrentando múltiplos oponentes com suas três espadas.</a:t>
            </a:r>
          </a:p>
          <a:p>
            <a:pPr algn="l"/>
            <a:endParaRPr lang="pt-BR" sz="2400" dirty="0"/>
          </a:p>
          <a:p>
            <a:pPr algn="just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DE7878-5711-20A0-709E-90CB4BE61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59" y="3923979"/>
            <a:ext cx="7214081" cy="44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1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1765DA-EDAD-68CB-041A-096D9199F7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8800" dirty="0">
              <a:latin typeface="Arial Rounded MT Bold" panose="020F07040305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B3E6CD-104F-4841-7E64-0A373688C8BF}"/>
              </a:ext>
            </a:extLst>
          </p:cNvPr>
          <p:cNvSpPr txBox="1"/>
          <p:nvPr/>
        </p:nvSpPr>
        <p:spPr>
          <a:xfrm>
            <a:off x="530524" y="6419076"/>
            <a:ext cx="85401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i="0" dirty="0">
                <a:solidFill>
                  <a:srgbClr val="ECECEC"/>
                </a:solidFill>
                <a:effectLst/>
                <a:latin typeface="ui-sans-serif"/>
              </a:rPr>
              <a:t>O Grande Tesouro da 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6D05C6A-F896-D05D-7895-C25B20D30B3C}"/>
              </a:ext>
            </a:extLst>
          </p:cNvPr>
          <p:cNvSpPr/>
          <p:nvPr/>
        </p:nvSpPr>
        <p:spPr>
          <a:xfrm>
            <a:off x="530524" y="9219843"/>
            <a:ext cx="8540151" cy="136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1FD155-279E-76D4-D002-EE6B376FDAF9}"/>
              </a:ext>
            </a:extLst>
          </p:cNvPr>
          <p:cNvSpPr txBox="1"/>
          <p:nvPr/>
        </p:nvSpPr>
        <p:spPr>
          <a:xfrm>
            <a:off x="2393831" y="2355458"/>
            <a:ext cx="4813538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7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noFill/>
                <a:latin typeface="Arial Rounded MT Bold" panose="020F0704030504030204" pitchFamily="34" charset="0"/>
              </a:rPr>
              <a:t>03</a:t>
            </a:r>
            <a:endParaRPr lang="pt-BR" sz="40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48A411-89D9-9DA4-9137-A5C5A2F4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364CC-722C-22B1-1F04-6878774D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590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B6507D3-F4F7-046E-1717-017DBEAF739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6B79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A5716F-9854-D385-6B6A-A9D1C75F82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82" y="8328600"/>
            <a:ext cx="4474436" cy="3033959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14</a:t>
            </a:fld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5D828DE-F103-8004-48C6-27417DF1AACF}"/>
              </a:ext>
            </a:extLst>
          </p:cNvPr>
          <p:cNvSpPr txBox="1"/>
          <p:nvPr/>
        </p:nvSpPr>
        <p:spPr>
          <a:xfrm>
            <a:off x="1033013" y="1173063"/>
            <a:ext cx="717933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Conclusão da Aventura: O Grande Tesouro da IA</a:t>
            </a:r>
          </a:p>
          <a:p>
            <a:pPr algn="just"/>
            <a:r>
              <a:rPr lang="pt-BR" sz="2400" dirty="0"/>
              <a:t>	Ao fim da jornada, os Piratas do Código encontram o tesouro da Inteligência Artificial. Eles agora entendem como usar IA para resolver problemas, melhorar suas habilidades e criar novas oportunidades.</a:t>
            </a:r>
          </a:p>
          <a:p>
            <a:pPr algn="just"/>
            <a:r>
              <a:rPr lang="pt-BR" sz="2400" dirty="0" err="1"/>
              <a:t>Luffy</a:t>
            </a:r>
            <a:r>
              <a:rPr lang="pt-BR" sz="2400" dirty="0"/>
              <a:t>, com um sorriso, declara: "A verdadeira aventura está apenas começando!" E assim, a tripulação parte para novas descobertas, levando consigo o conhecimento da IA para enfrentar qualquer desafio que o Novo Mundo lhes traga.</a:t>
            </a: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07202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1765DA-EDAD-68CB-041A-096D9199F7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8800" dirty="0">
              <a:latin typeface="Arial Rounded MT Bold" panose="020F07040305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B3E6CD-104F-4841-7E64-0A373688C8BF}"/>
              </a:ext>
            </a:extLst>
          </p:cNvPr>
          <p:cNvSpPr txBox="1"/>
          <p:nvPr/>
        </p:nvSpPr>
        <p:spPr>
          <a:xfrm>
            <a:off x="530524" y="6419076"/>
            <a:ext cx="8540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>
                    <a:lumMod val="95000"/>
                  </a:schemeClr>
                </a:solidFill>
                <a:latin typeface="ui-sans-serif"/>
              </a:rPr>
              <a:t>AGRADECIMENTOS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6D05C6A-F896-D05D-7895-C25B20D30B3C}"/>
              </a:ext>
            </a:extLst>
          </p:cNvPr>
          <p:cNvSpPr/>
          <p:nvPr/>
        </p:nvSpPr>
        <p:spPr>
          <a:xfrm>
            <a:off x="530524" y="9219843"/>
            <a:ext cx="8540151" cy="136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48A411-89D9-9DA4-9137-A5C5A2F4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364CC-722C-22B1-1F04-6878774D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15</a:t>
            </a:fld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0DA7562-D69A-5661-3116-5DF73ADF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16" y="1824445"/>
            <a:ext cx="2804166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6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16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0EA7F1-D9DC-C30E-CDEB-45608FF1DBE6}"/>
              </a:ext>
            </a:extLst>
          </p:cNvPr>
          <p:cNvSpPr txBox="1"/>
          <p:nvPr/>
        </p:nvSpPr>
        <p:spPr>
          <a:xfrm>
            <a:off x="1033013" y="1173063"/>
            <a:ext cx="717933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Obrigado por ler até aqui </a:t>
            </a:r>
          </a:p>
          <a:p>
            <a:pPr algn="l"/>
            <a:endParaRPr lang="pt-BR" sz="2400" dirty="0"/>
          </a:p>
          <a:p>
            <a:pPr algn="just"/>
            <a:endParaRPr lang="pt-BR"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CEDC28-0D96-CEB7-9E7D-AD81A5006733}"/>
              </a:ext>
            </a:extLst>
          </p:cNvPr>
          <p:cNvSpPr txBox="1"/>
          <p:nvPr/>
        </p:nvSpPr>
        <p:spPr>
          <a:xfrm>
            <a:off x="1167801" y="3028801"/>
            <a:ext cx="7265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Esse  Ebook foi  gerado por IA e diagramado por</a:t>
            </a:r>
            <a:br>
              <a:rPr lang="pt-BR" sz="2400" dirty="0"/>
            </a:br>
            <a:r>
              <a:rPr lang="pt-BR" sz="2400" dirty="0"/>
              <a:t>humano seguindo passo a passo do Professor </a:t>
            </a:r>
            <a:br>
              <a:rPr lang="pt-BR" sz="2400" dirty="0"/>
            </a:br>
            <a:r>
              <a:rPr lang="pt-BR" sz="2400" dirty="0"/>
              <a:t>Felipe Silva Aguiar da plataforma DIO</a:t>
            </a:r>
            <a:br>
              <a:rPr lang="pt-BR" sz="2400" dirty="0"/>
            </a:br>
            <a:br>
              <a:rPr lang="pt-BR" sz="2400" dirty="0"/>
            </a:br>
            <a:r>
              <a:rPr lang="pt-BR" sz="2400" dirty="0"/>
              <a:t>este  conteúdo foi gerado para fins de aprendizado portanto pode conter erros gerados por uma 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39886F-3F25-538C-9C8C-40C18213D442}"/>
              </a:ext>
            </a:extLst>
          </p:cNvPr>
          <p:cNvSpPr txBox="1"/>
          <p:nvPr/>
        </p:nvSpPr>
        <p:spPr>
          <a:xfrm>
            <a:off x="2588895" y="7908659"/>
            <a:ext cx="6012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hlinkClick r:id="rId2"/>
              </a:rPr>
              <a:t>https://github.com/NaldoCostaDev</a:t>
            </a:r>
            <a:endParaRPr lang="pt-BR" sz="2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0792A2-2C89-9304-45E9-90213980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6400800"/>
            <a:ext cx="1295400" cy="1295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3445F22-C56D-CD6A-DB5B-F44FC226F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28" y="9481133"/>
            <a:ext cx="7265598" cy="2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7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1765DA-EDAD-68CB-041A-096D9199F7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8800" dirty="0">
              <a:latin typeface="Arial Rounded MT Bold" panose="020F07040305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B3E6CD-104F-4841-7E64-0A373688C8BF}"/>
              </a:ext>
            </a:extLst>
          </p:cNvPr>
          <p:cNvSpPr txBox="1"/>
          <p:nvPr/>
        </p:nvSpPr>
        <p:spPr>
          <a:xfrm>
            <a:off x="530524" y="6419076"/>
            <a:ext cx="85401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>
                    <a:lumMod val="95000"/>
                  </a:schemeClr>
                </a:solidFill>
                <a:latin typeface="ui-sans-serif"/>
              </a:rPr>
              <a:t>NAVEGANDO PELA LÓGICA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6D05C6A-F896-D05D-7895-C25B20D30B3C}"/>
              </a:ext>
            </a:extLst>
          </p:cNvPr>
          <p:cNvSpPr/>
          <p:nvPr/>
        </p:nvSpPr>
        <p:spPr>
          <a:xfrm>
            <a:off x="530524" y="9219843"/>
            <a:ext cx="8540151" cy="136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1FD155-279E-76D4-D002-EE6B376FDAF9}"/>
              </a:ext>
            </a:extLst>
          </p:cNvPr>
          <p:cNvSpPr txBox="1"/>
          <p:nvPr/>
        </p:nvSpPr>
        <p:spPr>
          <a:xfrm>
            <a:off x="2393831" y="2355458"/>
            <a:ext cx="4813538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7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noFill/>
                <a:latin typeface="Arial Rounded MT Bold" panose="020F0704030504030204" pitchFamily="34" charset="0"/>
              </a:rPr>
              <a:t>01</a:t>
            </a:r>
            <a:endParaRPr lang="pt-BR" sz="400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42E4562-6C8C-B6F1-40B1-0D6B82CE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0B4D50-62D5-1C4C-7C12-AE43F468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417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0A189A3-05AA-1C09-18FE-09AE83A45594}"/>
              </a:ext>
            </a:extLst>
          </p:cNvPr>
          <p:cNvSpPr txBox="1"/>
          <p:nvPr/>
        </p:nvSpPr>
        <p:spPr>
          <a:xfrm>
            <a:off x="1369194" y="1697747"/>
            <a:ext cx="7179333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4000" dirty="0">
                <a:latin typeface="Arial Rounded MT Bold" panose="020F0704030504030204" pitchFamily="34" charset="0"/>
              </a:rPr>
              <a:t>Introdução à Lógica de Programação</a:t>
            </a:r>
          </a:p>
          <a:p>
            <a:pPr algn="l"/>
            <a:endParaRPr lang="pt-BR" sz="4000" dirty="0">
              <a:latin typeface="Arial Rounded MT Bold" panose="020F0704030504030204" pitchFamily="34" charset="0"/>
            </a:endParaRPr>
          </a:p>
          <a:p>
            <a:pPr algn="just"/>
            <a:r>
              <a:rPr lang="pt-BR" sz="2400" dirty="0"/>
              <a:t>	A lógica de programação é a base de qualquer software. Compreender os conceitos básicos é essencial para qualquer aspirante a programador. Vamos explorar esses conceitos de forma simples e prática.</a:t>
            </a:r>
          </a:p>
          <a:p>
            <a:pPr algn="just"/>
            <a:endParaRPr lang="pt-BR" sz="2400" dirty="0"/>
          </a:p>
          <a:p>
            <a:r>
              <a:rPr lang="pt-BR" sz="3200" dirty="0">
                <a:latin typeface="+mj-lt"/>
              </a:rPr>
              <a:t>O Que é Lógica de Programação?</a:t>
            </a:r>
          </a:p>
          <a:p>
            <a:endParaRPr lang="pt-BR" sz="3200" dirty="0">
              <a:latin typeface="+mj-lt"/>
            </a:endParaRPr>
          </a:p>
          <a:p>
            <a:pPr algn="just"/>
            <a:r>
              <a:rPr lang="pt-BR" sz="2400" dirty="0"/>
              <a:t>	Lógica de programação é o conjunto de regras e instruções que orientam o comportamento de um programa. É como um roteiro que o computador segue para executar tarefas específicas.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93" y="9134376"/>
            <a:ext cx="3585612" cy="2338754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241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93" y="9134376"/>
            <a:ext cx="3585612" cy="2338754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4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A88FCA-A821-8B8B-2632-41FEED9211D6}"/>
              </a:ext>
            </a:extLst>
          </p:cNvPr>
          <p:cNvSpPr txBox="1"/>
          <p:nvPr/>
        </p:nvSpPr>
        <p:spPr>
          <a:xfrm>
            <a:off x="1119277" y="1522548"/>
            <a:ext cx="783494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Condicionais: Tomando Decisões</a:t>
            </a:r>
          </a:p>
          <a:p>
            <a:endParaRPr lang="pt-BR" sz="4000" dirty="0">
              <a:latin typeface="Arial Rounded MT Bold" panose="020F0704030504030204" pitchFamily="34" charset="0"/>
            </a:endParaRPr>
          </a:p>
          <a:p>
            <a:pPr algn="just"/>
            <a:r>
              <a:rPr lang="pt-BR" sz="2400" dirty="0"/>
              <a:t>	Condicionais permitem que o programa tome decisões com base em certas condições. Imagine que você está dirigindo e chega a um semáforo: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D2F798-5177-3189-7473-8E326AE76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17" y="5412599"/>
            <a:ext cx="5627749" cy="3329718"/>
          </a:xfrm>
          <a:prstGeom prst="rect">
            <a:avLst/>
          </a:prstGeom>
        </p:spPr>
      </p:pic>
      <p:sp>
        <p:nvSpPr>
          <p:cNvPr id="5" name="Espaço Reservado para Número de Slide 10">
            <a:extLst>
              <a:ext uri="{FF2B5EF4-FFF2-40B4-BE49-F238E27FC236}">
                <a16:creationId xmlns:a16="http://schemas.microsoft.com/office/drawing/2014/main" id="{01A55DC0-1EE7-C42F-730D-776709A23EFE}"/>
              </a:ext>
            </a:extLst>
          </p:cNvPr>
          <p:cNvSpPr txBox="1">
            <a:spLocks/>
          </p:cNvSpPr>
          <p:nvPr/>
        </p:nvSpPr>
        <p:spPr>
          <a:xfrm>
            <a:off x="3180398" y="4338973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3D7D3B-4A96-4121-AF5D-5A6826DAA5ED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1765DA-EDAD-68CB-041A-096D9199F72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8800" dirty="0">
              <a:latin typeface="Arial Rounded MT Bold" panose="020F07040305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B3E6CD-104F-4841-7E64-0A373688C8BF}"/>
              </a:ext>
            </a:extLst>
          </p:cNvPr>
          <p:cNvSpPr txBox="1"/>
          <p:nvPr/>
        </p:nvSpPr>
        <p:spPr>
          <a:xfrm>
            <a:off x="530524" y="6419076"/>
            <a:ext cx="7910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i="0" dirty="0">
                <a:solidFill>
                  <a:srgbClr val="ECECEC"/>
                </a:solidFill>
                <a:effectLst/>
                <a:latin typeface="ui-sans-serif"/>
              </a:rPr>
              <a:t>Explorando o Novo Mundo da Inteligência Artificial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6D05C6A-F896-D05D-7895-C25B20D30B3C}"/>
              </a:ext>
            </a:extLst>
          </p:cNvPr>
          <p:cNvSpPr/>
          <p:nvPr/>
        </p:nvSpPr>
        <p:spPr>
          <a:xfrm>
            <a:off x="530524" y="9219843"/>
            <a:ext cx="8540151" cy="136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1FD155-279E-76D4-D002-EE6B376FDAF9}"/>
              </a:ext>
            </a:extLst>
          </p:cNvPr>
          <p:cNvSpPr txBox="1"/>
          <p:nvPr/>
        </p:nvSpPr>
        <p:spPr>
          <a:xfrm>
            <a:off x="2393831" y="2355458"/>
            <a:ext cx="4813538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7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noFill/>
                <a:latin typeface="Arial Rounded MT Bold" panose="020F0704030504030204" pitchFamily="34" charset="0"/>
              </a:rPr>
              <a:t>02</a:t>
            </a:r>
            <a:endParaRPr lang="pt-BR" sz="40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CC3C00-B6CB-6A59-3F2F-81D32711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8ECCB8-9E47-952A-0817-48C65A12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81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93" y="9134376"/>
            <a:ext cx="3585612" cy="2338754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6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972248-00D9-AF1D-283A-7E1DC4B30266}"/>
              </a:ext>
            </a:extLst>
          </p:cNvPr>
          <p:cNvSpPr txBox="1"/>
          <p:nvPr/>
        </p:nvSpPr>
        <p:spPr>
          <a:xfrm>
            <a:off x="1334025" y="1152623"/>
            <a:ext cx="7179333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Introdução à Inteligência Artificial</a:t>
            </a:r>
          </a:p>
          <a:p>
            <a:endParaRPr lang="pt-BR" sz="4000" dirty="0">
              <a:latin typeface="Arial Rounded MT Bold" panose="020F0704030504030204" pitchFamily="34" charset="0"/>
            </a:endParaRPr>
          </a:p>
          <a:p>
            <a:pPr algn="just"/>
            <a:r>
              <a:rPr lang="pt-BR" sz="2400" dirty="0"/>
              <a:t>	A inteligência artificial (IA) e o aprendizado de máquinas (machine learning) estão transformando a maneira como vivemos e trabalhamos Vamos explorar esses conceitos utilizando um didática de fácil entendimento e prática.</a:t>
            </a:r>
          </a:p>
          <a:p>
            <a:pPr algn="just"/>
            <a:endParaRPr lang="pt-BR" sz="2400" dirty="0"/>
          </a:p>
          <a:p>
            <a:r>
              <a:rPr lang="pt-BR" sz="3200" dirty="0">
                <a:latin typeface="+mj-lt"/>
              </a:rPr>
              <a:t>O Início da Jornada: O Que é Inteligência Artificial?</a:t>
            </a:r>
          </a:p>
          <a:p>
            <a:endParaRPr lang="pt-BR" sz="3200" dirty="0">
              <a:latin typeface="+mj-lt"/>
            </a:endParaRPr>
          </a:p>
          <a:p>
            <a:pPr algn="just"/>
            <a:r>
              <a:rPr lang="pt-BR" sz="2400" dirty="0"/>
              <a:t>	Os Piratas do Código, liderados pelo capitão </a:t>
            </a:r>
            <a:r>
              <a:rPr lang="pt-BR" sz="2400" dirty="0" err="1"/>
              <a:t>Luffy</a:t>
            </a:r>
            <a:r>
              <a:rPr lang="pt-BR" sz="2400" dirty="0"/>
              <a:t>, descobrem um mapa que leva ao Novo Mundo da Inteligência Artificial. Eles precisam entender o que é IA para seguir em frente.</a:t>
            </a:r>
          </a:p>
          <a:p>
            <a:pPr algn="just"/>
            <a:r>
              <a:rPr lang="pt-BR" sz="2400" dirty="0"/>
              <a:t>Inteligência Artificial é a habilidade das máquinas de pensar e aprender como humanos. Assim como </a:t>
            </a:r>
            <a:r>
              <a:rPr lang="pt-BR" sz="2400" dirty="0" err="1"/>
              <a:t>Luffy</a:t>
            </a:r>
            <a:r>
              <a:rPr lang="pt-BR" sz="2400" dirty="0"/>
              <a:t> aprende novas técnicas de luta, as máquinas aprendem com os dados.</a:t>
            </a:r>
          </a:p>
          <a:p>
            <a:pPr algn="just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1334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93" y="9134376"/>
            <a:ext cx="3585612" cy="2338754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9757F7-A7EB-FE18-72C4-1170C2D26657}"/>
              </a:ext>
            </a:extLst>
          </p:cNvPr>
          <p:cNvSpPr txBox="1"/>
          <p:nvPr/>
        </p:nvSpPr>
        <p:spPr>
          <a:xfrm>
            <a:off x="1274418" y="1209046"/>
            <a:ext cx="717933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O Primeiro Tesouro: Dados e Variáveis</a:t>
            </a:r>
          </a:p>
          <a:p>
            <a:endParaRPr lang="pt-BR" sz="4000" dirty="0">
              <a:latin typeface="Arial Rounded MT Bold" panose="020F0704030504030204" pitchFamily="34" charset="0"/>
            </a:endParaRPr>
          </a:p>
          <a:p>
            <a:pPr algn="just"/>
            <a:r>
              <a:rPr lang="pt-BR" sz="2400" dirty="0"/>
              <a:t>	Nami, a navegadora, explica que para começar a jornada, precisam de um "mapa de dados". Dados são informações que alimentam a IA, assim como o Log Pose guia os piratas pelos mares.</a:t>
            </a:r>
          </a:p>
          <a:p>
            <a:pPr algn="just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7FD91C-F66A-DB57-0368-0F45D36C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19" y="4994698"/>
            <a:ext cx="6714863" cy="28122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9D80AC2-9A96-888A-92ED-9F114EC355C3}"/>
              </a:ext>
            </a:extLst>
          </p:cNvPr>
          <p:cNvSpPr txBox="1"/>
          <p:nvPr/>
        </p:nvSpPr>
        <p:spPr>
          <a:xfrm>
            <a:off x="1274418" y="8221988"/>
            <a:ext cx="8199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Essas variáveis são como os tesouros que os Piratas do Código encontram e guardam em seus baús.</a:t>
            </a:r>
          </a:p>
        </p:txBody>
      </p:sp>
    </p:spTree>
    <p:extLst>
      <p:ext uri="{BB962C8B-B14F-4D97-AF65-F5344CB8AC3E}">
        <p14:creationId xmlns:p14="http://schemas.microsoft.com/office/powerpoint/2010/main" val="344183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82" y="8328600"/>
            <a:ext cx="4474436" cy="3033959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B32C54-D26C-AB4D-9AC2-66BFF3B6B38B}"/>
              </a:ext>
            </a:extLst>
          </p:cNvPr>
          <p:cNvSpPr txBox="1"/>
          <p:nvPr/>
        </p:nvSpPr>
        <p:spPr>
          <a:xfrm>
            <a:off x="1033013" y="1173063"/>
            <a:ext cx="717933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O Primeiro Tesouro: Dados e Variáveis</a:t>
            </a:r>
          </a:p>
          <a:p>
            <a:pPr algn="just"/>
            <a:r>
              <a:rPr lang="pt-BR" sz="2400" dirty="0"/>
              <a:t>	Nami, a navegadora, explica que para começar a jornada, precisam de um "mapa de dados". Dados são informações que alimentam a IA, assim como o Log Pose guia os piratas pelos mares.</a:t>
            </a:r>
          </a:p>
          <a:p>
            <a:pPr algn="just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CE86DD-85A7-0426-DD63-7205556D3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13" y="3588805"/>
            <a:ext cx="8225230" cy="361460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B3420B5-1E72-EDCA-B3AA-AA8F45A03EA1}"/>
              </a:ext>
            </a:extLst>
          </p:cNvPr>
          <p:cNvSpPr txBox="1"/>
          <p:nvPr/>
        </p:nvSpPr>
        <p:spPr>
          <a:xfrm>
            <a:off x="1004339" y="7423878"/>
            <a:ext cx="8199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Essas variáveis são como os tesouros que os Piratas do Código encontram e guardam em seus baús.</a:t>
            </a:r>
          </a:p>
        </p:txBody>
      </p:sp>
    </p:spTree>
    <p:extLst>
      <p:ext uri="{BB962C8B-B14F-4D97-AF65-F5344CB8AC3E}">
        <p14:creationId xmlns:p14="http://schemas.microsoft.com/office/powerpoint/2010/main" val="4139307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6455FE3-82A4-3DA3-1DB4-C9CBE45AB075}"/>
              </a:ext>
            </a:extLst>
          </p:cNvPr>
          <p:cNvSpPr/>
          <p:nvPr/>
        </p:nvSpPr>
        <p:spPr>
          <a:xfrm rot="16200000">
            <a:off x="368778" y="577971"/>
            <a:ext cx="1328469" cy="1725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3440D-D9E9-D406-B80B-39841DC8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82" y="8328600"/>
            <a:ext cx="4474436" cy="3033959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2DC25762-1815-4F02-BA0E-A20D9045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Explorando o Novo Mundo da IA - Naldo Costa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EACCD393-4E81-386D-1C2E-A635839C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7D3B-4A96-4121-AF5D-5A6826DAA5ED}" type="slidenum">
              <a:rPr lang="pt-BR" smtClean="0"/>
              <a:t>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5B2402-0ACA-D7E0-00E6-CA938549D359}"/>
              </a:ext>
            </a:extLst>
          </p:cNvPr>
          <p:cNvSpPr txBox="1"/>
          <p:nvPr/>
        </p:nvSpPr>
        <p:spPr>
          <a:xfrm>
            <a:off x="1033013" y="1173063"/>
            <a:ext cx="7621439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Desvendando Segredos: Aprendizado Supervisionado</a:t>
            </a:r>
          </a:p>
          <a:p>
            <a:pPr algn="just"/>
            <a:r>
              <a:rPr lang="pt-BR" sz="2400" dirty="0"/>
              <a:t>	A próxima pista no mapa leva a um enigma guardado por um antigo robô. Robin, a arqueóloga, explica que esse robô usa aprendizado supervisionado.</a:t>
            </a:r>
          </a:p>
          <a:p>
            <a:pPr algn="just"/>
            <a:r>
              <a:rPr lang="pt-BR" sz="2400" dirty="0"/>
              <a:t>	O robô foi treinado com dados rotulados (assim como </a:t>
            </a:r>
            <a:r>
              <a:rPr lang="pt-BR" sz="2400" dirty="0" err="1"/>
              <a:t>Luffy</a:t>
            </a:r>
            <a:r>
              <a:rPr lang="pt-BR" sz="2400" dirty="0"/>
              <a:t> foi treinado por Rayleigh) para reconhecer padrões. Por exemplo, para reconhecer frutas:</a:t>
            </a:r>
          </a:p>
          <a:p>
            <a:pPr algn="just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63780E-4904-8552-58B7-F54126A62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48" y="4564745"/>
            <a:ext cx="7621439" cy="39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770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469</TotalTime>
  <Words>901</Words>
  <Application>Microsoft Office PowerPoint</Application>
  <PresentationFormat>Papel A3 (297 x 420 mm)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MingLiU_HKSCS-ExtB</vt:lpstr>
      <vt:lpstr>Arial</vt:lpstr>
      <vt:lpstr>Arial Rounded MT Bold</vt:lpstr>
      <vt:lpstr>Calibri</vt:lpstr>
      <vt:lpstr>Calibri Light</vt:lpstr>
      <vt:lpstr>ui-sans-serif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Claudinaldo costa</dc:creator>
  <cp:lastModifiedBy>Claudinaldo costa</cp:lastModifiedBy>
  <cp:revision>6</cp:revision>
  <dcterms:created xsi:type="dcterms:W3CDTF">2024-06-01T21:00:38Z</dcterms:created>
  <dcterms:modified xsi:type="dcterms:W3CDTF">2024-06-03T13:46:51Z</dcterms:modified>
</cp:coreProperties>
</file>